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7" r:id="rId4"/>
    <p:sldId id="286" r:id="rId5"/>
    <p:sldId id="285" r:id="rId6"/>
    <p:sldId id="259" r:id="rId7"/>
    <p:sldId id="263" r:id="rId8"/>
    <p:sldId id="274" r:id="rId9"/>
    <p:sldId id="260" r:id="rId10"/>
    <p:sldId id="261" r:id="rId11"/>
    <p:sldId id="268" r:id="rId12"/>
    <p:sldId id="265" r:id="rId13"/>
    <p:sldId id="262" r:id="rId14"/>
    <p:sldId id="275" r:id="rId15"/>
    <p:sldId id="269" r:id="rId16"/>
    <p:sldId id="271" r:id="rId17"/>
    <p:sldId id="272" r:id="rId18"/>
    <p:sldId id="277" r:id="rId19"/>
    <p:sldId id="270" r:id="rId20"/>
    <p:sldId id="266" r:id="rId21"/>
    <p:sldId id="280" r:id="rId22"/>
    <p:sldId id="279" r:id="rId23"/>
    <p:sldId id="283" r:id="rId24"/>
    <p:sldId id="281" r:id="rId25"/>
    <p:sldId id="282" r:id="rId26"/>
    <p:sldId id="276" r:id="rId27"/>
    <p:sldId id="278" r:id="rId28"/>
    <p:sldId id="273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9"/>
  </p:normalViewPr>
  <p:slideViewPr>
    <p:cSldViewPr>
      <p:cViewPr>
        <p:scale>
          <a:sx n="72" d="100"/>
          <a:sy n="72" d="100"/>
        </p:scale>
        <p:origin x="2264" y="7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96" d="100"/>
          <a:sy n="196" d="100"/>
        </p:scale>
        <p:origin x="-71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559E5-AD6A-48A4-B241-A63744B3636D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AD8B6-F02B-4886-B618-94A9DDE54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29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88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1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62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6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28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2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5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72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46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7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5BAE9-45F7-4BAF-9F14-8FDB033B189E}" type="datetimeFigureOut">
              <a:rPr lang="ko-KR" altLang="en-US" smtClean="0"/>
              <a:t>2017. 11. 6.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7362E-3597-4E13-ADCF-CEB4F34CD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9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san.shinyapps.io/pkrshiny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sancpt.github.io/book-ncar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NonCompart" TargetMode="External"/><Relationship Id="rId4" Type="http://schemas.openxmlformats.org/officeDocument/2006/relationships/hyperlink" Target="https://cran.r-project.org/package=pkr" TargetMode="External"/><Relationship Id="rId5" Type="http://schemas.openxmlformats.org/officeDocument/2006/relationships/image" Target="../media/image40.gif"/><Relationship Id="rId6" Type="http://schemas.openxmlformats.org/officeDocument/2006/relationships/hyperlink" Target="mailto:shan@acp.kr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ran.r-project.org/package=nca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-project.org/package=NonCompart" TargetMode="Externa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을 사용한 </a:t>
            </a:r>
            <a:r>
              <a:rPr lang="ko-KR" altLang="en-US" dirty="0" err="1" smtClean="0"/>
              <a:t>비구획분석</a:t>
            </a:r>
            <a:r>
              <a:rPr lang="ko-KR" altLang="en-US" dirty="0" smtClean="0"/>
              <a:t> </a:t>
            </a:r>
            <a:r>
              <a:rPr lang="en-US" altLang="ko-KR" dirty="0" smtClean="0"/>
              <a:t>(NCA)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서울아산병원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임상약리학과</a:t>
            </a:r>
            <a:r>
              <a:rPr lang="ko-KR" altLang="en-US" dirty="0" smtClean="0"/>
              <a:t> 전공의</a:t>
            </a:r>
            <a:endParaRPr lang="en-US" altLang="ko-KR" dirty="0" smtClean="0"/>
          </a:p>
          <a:p>
            <a:r>
              <a:rPr lang="ko-KR" altLang="en-US" dirty="0" err="1" smtClean="0"/>
              <a:t>한성필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507604"/>
            <a:ext cx="5101797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991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/>
          <a:lstStyle/>
          <a:p>
            <a:r>
              <a:rPr lang="en-US" altLang="ko-KR" dirty="0" err="1" smtClean="0"/>
              <a:t>NonCompart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1559223"/>
            <a:ext cx="6400800" cy="1752600"/>
          </a:xfrm>
        </p:spPr>
        <p:txBody>
          <a:bodyPr/>
          <a:lstStyle/>
          <a:p>
            <a:r>
              <a:rPr lang="ko-KR" altLang="en-US" dirty="0" err="1" smtClean="0"/>
              <a:t>비구획</a:t>
            </a:r>
            <a:r>
              <a:rPr lang="ko-KR" altLang="en-US" dirty="0" smtClean="0"/>
              <a:t> 분석의 계산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337397"/>
            <a:ext cx="6649133" cy="44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tblNCA</a:t>
            </a:r>
            <a:r>
              <a:rPr lang="en-US" altLang="ko-KR" dirty="0" smtClean="0"/>
              <a:t>(): </a:t>
            </a:r>
            <a:r>
              <a:rPr lang="ko-KR" altLang="en-US" dirty="0" smtClean="0"/>
              <a:t>전체 대상자 </a:t>
            </a:r>
            <a:r>
              <a:rPr lang="ko-KR" altLang="en-US" dirty="0" err="1" smtClean="0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153427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64904"/>
            <a:ext cx="8784976" cy="403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3635896" y="2132856"/>
            <a:ext cx="0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40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sNCA</a:t>
            </a:r>
            <a:r>
              <a:rPr lang="en-US" altLang="ko-KR" dirty="0" smtClean="0"/>
              <a:t>(): </a:t>
            </a:r>
            <a:r>
              <a:rPr lang="ko-KR" altLang="en-US" dirty="0" err="1" smtClean="0"/>
              <a:t>한명만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비구획분석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61" y="1251198"/>
            <a:ext cx="4686143" cy="289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6385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51108" y="2471980"/>
            <a:ext cx="3494868" cy="2297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645976" y="1772816"/>
            <a:ext cx="776385" cy="151216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98" y="4221088"/>
            <a:ext cx="319234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5004048" y="5157192"/>
            <a:ext cx="79208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5199681" y="206127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2905" y="2069024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257081" y="2510725"/>
            <a:ext cx="701299" cy="25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31776" y="3374757"/>
            <a:ext cx="4715360" cy="79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50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파라메터의</a:t>
            </a:r>
            <a:r>
              <a:rPr lang="ko-KR" altLang="en-US" dirty="0" smtClean="0"/>
              <a:t> 의미를 </a:t>
            </a:r>
            <a:r>
              <a:rPr lang="ko-KR" altLang="en-US" dirty="0" err="1" smtClean="0"/>
              <a:t>알고싶으면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53"/>
          <a:stretch/>
        </p:blipFill>
        <p:spPr bwMode="auto">
          <a:xfrm>
            <a:off x="3059831" y="1499766"/>
            <a:ext cx="4708322" cy="300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99766"/>
            <a:ext cx="2200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797152"/>
            <a:ext cx="12450787" cy="245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>
            <a:off x="1282494" y="4903128"/>
            <a:ext cx="714390" cy="34917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123728" y="1690266"/>
            <a:ext cx="93610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59831" y="434085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4777" y="6444044"/>
            <a:ext cx="6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4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ncar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비구획</a:t>
            </a:r>
            <a:r>
              <a:rPr lang="ko-KR" altLang="en-US" dirty="0" smtClean="0"/>
              <a:t> 분석 보고서 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30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ncar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보고서를 통해 다른 사람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기관과 정보 공유</a:t>
            </a:r>
            <a:endParaRPr lang="en-US" altLang="ko-KR" dirty="0" smtClean="0"/>
          </a:p>
          <a:p>
            <a:r>
              <a:rPr lang="en-US" altLang="ko-KR" dirty="0" smtClean="0"/>
              <a:t>pdf, rtf, text </a:t>
            </a:r>
            <a:r>
              <a:rPr lang="ko-KR" altLang="en-US" dirty="0" smtClean="0"/>
              <a:t>형식 지원</a:t>
            </a:r>
            <a:endParaRPr lang="en-US" altLang="ko-KR" dirty="0" smtClean="0"/>
          </a:p>
        </p:txBody>
      </p:sp>
      <p:sp>
        <p:nvSpPr>
          <p:cNvPr id="4" name="AutoShape 2" descr="pdf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pdf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df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200" name="Picture 8" descr="pdf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1" y="278092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tf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8"/>
          <a:stretch/>
        </p:blipFill>
        <p:spPr bwMode="auto">
          <a:xfrm>
            <a:off x="3227016" y="2924944"/>
            <a:ext cx="247497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xt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49" y="2924944"/>
            <a:ext cx="2340075" cy="23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7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txtNCA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008112" y="2204864"/>
            <a:ext cx="7308304" cy="4557144"/>
            <a:chOff x="0" y="1124744"/>
            <a:chExt cx="11741323" cy="7321384"/>
          </a:xfrm>
        </p:grpSpPr>
        <p:pic>
          <p:nvPicPr>
            <p:cNvPr id="6150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674"/>
            <a:stretch/>
          </p:blipFill>
          <p:spPr bwMode="auto">
            <a:xfrm>
              <a:off x="0" y="1124744"/>
              <a:ext cx="5945187" cy="6460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44"/>
            <a:stretch/>
          </p:blipFill>
          <p:spPr bwMode="auto">
            <a:xfrm>
              <a:off x="5796136" y="1130491"/>
              <a:ext cx="5945187" cy="7315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07" y="1268760"/>
            <a:ext cx="775493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4355976" y="1659285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pdfNCA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8120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2" y="2420888"/>
            <a:ext cx="3960000" cy="428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>
            <a:off x="4355976" y="1947317"/>
            <a:ext cx="0" cy="47357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2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pkr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비구획</a:t>
            </a:r>
            <a:r>
              <a:rPr lang="ko-KR" altLang="en-US" dirty="0" smtClean="0"/>
              <a:t> 분석 시각화</a:t>
            </a:r>
            <a:r>
              <a:rPr lang="en-US" altLang="ko-KR" dirty="0"/>
              <a:t> </a:t>
            </a:r>
            <a:r>
              <a:rPr lang="en-US" altLang="ko-KR" dirty="0" smtClean="0"/>
              <a:t>&amp; SDTM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87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을 사용하여 비구획분석을 수행할 수 있도록 안내할 것입니다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..?)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3739852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0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plotPK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65362"/>
            <a:ext cx="6402387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약동학 파라메터와 함께 표시되는 농도-시간 그림 (선형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7272"/>
            <a:ext cx="4248072" cy="42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7544" y="2311485"/>
            <a:ext cx="3189199" cy="4151908"/>
            <a:chOff x="14649" y="2103512"/>
            <a:chExt cx="3932448" cy="5119518"/>
          </a:xfrm>
        </p:grpSpPr>
        <p:pic>
          <p:nvPicPr>
            <p:cNvPr id="10244" name="Picture 4" descr="평균 약동학 파라메터와 그룹 농도-시간 그림 (선형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9" y="2103512"/>
              <a:ext cx="3932448" cy="2621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평균 약동학 파라메터와 그룹 평균 농도-시간 그림 (로그)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4509120"/>
              <a:ext cx="3392388" cy="2713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 flipH="1">
            <a:off x="3235664" y="2103512"/>
            <a:ext cx="688264" cy="6882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35664" y="2103512"/>
            <a:ext cx="688264" cy="312568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23928" y="2103512"/>
            <a:ext cx="648072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5840" y="6224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인터넷 </a:t>
            </a:r>
            <a:r>
              <a:rPr lang="ko-KR" altLang="en-US" dirty="0" err="1" smtClean="0"/>
              <a:t>웹브라우져를</a:t>
            </a:r>
            <a:r>
              <a:rPr lang="ko-KR" altLang="en-US" dirty="0" smtClean="0"/>
              <a:t> 통한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비구획분석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31640" y="1761999"/>
            <a:ext cx="6400800" cy="1752600"/>
          </a:xfrm>
        </p:spPr>
        <p:txBody>
          <a:bodyPr/>
          <a:lstStyle/>
          <a:p>
            <a:r>
              <a:rPr lang="en-US" altLang="ko-KR" dirty="0" smtClean="0"/>
              <a:t>http://</a:t>
            </a:r>
            <a:r>
              <a:rPr lang="en-US" altLang="ko-KR" dirty="0" err="1" smtClean="0"/>
              <a:t>asan.shinyapps.io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pkrshiny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40" y="2641620"/>
            <a:ext cx="4572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pkrshiny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Shiny</a:t>
            </a:r>
            <a:r>
              <a:rPr lang="ko-KR" altLang="en-US" dirty="0" smtClean="0"/>
              <a:t>를 이용한 간편한 </a:t>
            </a:r>
            <a:r>
              <a:rPr lang="ko-KR" altLang="en-US" dirty="0" err="1" smtClean="0"/>
              <a:t>비구획분석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Csv </a:t>
            </a:r>
            <a:r>
              <a:rPr lang="ko-KR" altLang="en-US" dirty="0" smtClean="0"/>
              <a:t>업로드 하여 </a:t>
            </a:r>
            <a:r>
              <a:rPr lang="en-US" altLang="ko-KR" dirty="0" err="1" smtClean="0"/>
              <a:t>NonCompart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ncar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pkr</a:t>
            </a:r>
            <a:r>
              <a:rPr lang="ko-KR" altLang="en-US" dirty="0" smtClean="0"/>
              <a:t>의 핵심 기능을 클릭하여 수행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R</a:t>
            </a:r>
            <a:r>
              <a:rPr lang="ko-KR" altLang="en-US" dirty="0" smtClean="0"/>
              <a:t>이 설치되어 있지 않은 </a:t>
            </a:r>
            <a:r>
              <a:rPr lang="en-US" altLang="ko-KR" dirty="0" smtClean="0"/>
              <a:t>PC, Mac, Linux, </a:t>
            </a:r>
            <a:r>
              <a:rPr lang="ko-KR" altLang="en-US" dirty="0" smtClean="0"/>
              <a:t>혹은 휴대폰으로도 접속 가능</a:t>
            </a:r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http://</a:t>
            </a:r>
            <a:r>
              <a:rPr lang="en-US" altLang="ko-KR" dirty="0" err="1" smtClean="0">
                <a:hlinkClick r:id="rId2"/>
              </a:rPr>
              <a:t>asan.shinyapps.io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err="1" smtClean="0">
                <a:hlinkClick r:id="rId2"/>
              </a:rPr>
              <a:t>pkrshiny</a:t>
            </a:r>
            <a:r>
              <a:rPr lang="en-US" altLang="ko-KR" dirty="0" smtClean="0"/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9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ko-KR" altLang="en-US" dirty="0"/>
              <a:t>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23528" y="2348880"/>
            <a:ext cx="8496944" cy="3592486"/>
            <a:chOff x="-4140968" y="5733256"/>
            <a:chExt cx="18544728" cy="7840663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968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33256"/>
              <a:ext cx="9183688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48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51520" y="142443"/>
            <a:ext cx="8784976" cy="3574589"/>
            <a:chOff x="-334942" y="-487363"/>
            <a:chExt cx="19269359" cy="784066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4942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0730" y="-487363"/>
              <a:ext cx="9183687" cy="7840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48"/>
          <a:stretch/>
        </p:blipFill>
        <p:spPr bwMode="auto">
          <a:xfrm>
            <a:off x="382307" y="3991488"/>
            <a:ext cx="6217643" cy="282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20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4150"/>
            <a:ext cx="9860868" cy="1029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무료 소프트웨어인 </a:t>
            </a:r>
            <a:r>
              <a:rPr lang="en-US" altLang="ko-KR" dirty="0" smtClean="0"/>
              <a:t>R</a:t>
            </a:r>
            <a:r>
              <a:rPr lang="ko-KR" altLang="en-US" dirty="0" smtClean="0"/>
              <a:t>과 그 패키지를 통해서 상용 소프트웨어와 동일한 결과를 얻을 수 있음</a:t>
            </a:r>
            <a:r>
              <a:rPr lang="en-US" altLang="ko-KR" dirty="0" smtClean="0"/>
              <a:t>. ($0)</a:t>
            </a:r>
          </a:p>
          <a:p>
            <a:r>
              <a:rPr lang="en-US" altLang="ko-KR" dirty="0" smtClean="0"/>
              <a:t>R</a:t>
            </a:r>
            <a:r>
              <a:rPr lang="ko-KR" altLang="en-US" dirty="0" smtClean="0"/>
              <a:t>을 사용하여 이후 여러 통계 분석을 연속적으로 행할 수 있음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(Bioequivalence, ANOVA, linear regression, </a:t>
            </a:r>
            <a:r>
              <a:rPr lang="en-US" altLang="ko-KR" dirty="0" err="1" smtClean="0"/>
              <a:t>glm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nlme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자료의 오류가 있을 때 재분석을 쉽게 할 수 있고 보고서와 그림의 수정도 한번에 행할 수 있음 → </a:t>
            </a:r>
            <a:r>
              <a:rPr lang="en-US" altLang="ko-KR" dirty="0" smtClean="0"/>
              <a:t>Continuous Integration &amp; Reproducible Research</a:t>
            </a:r>
            <a:endParaRPr lang="ko-KR" altLang="en-US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5909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매뉴얼 </a:t>
            </a:r>
            <a:r>
              <a:rPr lang="ko-KR" altLang="en-US" dirty="0"/>
              <a:t>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Gitbook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https://</a:t>
            </a:r>
            <a:r>
              <a:rPr lang="en-US" altLang="ko-KR" dirty="0" err="1" smtClean="0">
                <a:hlinkClick r:id="rId2"/>
              </a:rPr>
              <a:t>asancpt.github.io</a:t>
            </a:r>
            <a:r>
              <a:rPr lang="en-US" altLang="ko-KR" dirty="0" smtClean="0">
                <a:hlinkClick r:id="rId2"/>
              </a:rPr>
              <a:t>/book-</a:t>
            </a:r>
            <a:r>
              <a:rPr lang="en-US" altLang="ko-KR" dirty="0" err="1" smtClean="0">
                <a:hlinkClick r:id="rId2"/>
              </a:rPr>
              <a:t>ncar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4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616" y="2348880"/>
            <a:ext cx="5400000" cy="564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79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-27384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512" y="4941168"/>
            <a:ext cx="8784976" cy="2904728"/>
          </a:xfrm>
        </p:spPr>
        <p:txBody>
          <a:bodyPr>
            <a:noAutofit/>
          </a:bodyPr>
          <a:lstStyle/>
          <a:p>
            <a:pPr algn="l"/>
            <a:r>
              <a:rPr lang="en-US" altLang="ko-KR" sz="1400" b="1" dirty="0" smtClean="0"/>
              <a:t>Reference</a:t>
            </a:r>
            <a:r>
              <a:rPr lang="en-US" altLang="ko-KR" sz="1400" dirty="0" smtClean="0"/>
              <a:t> </a:t>
            </a:r>
            <a:br>
              <a:rPr lang="en-US" altLang="ko-KR" sz="1400" dirty="0" smtClean="0"/>
            </a:br>
            <a:r>
              <a:rPr lang="en-US" altLang="ko-KR" sz="1400" dirty="0" smtClean="0"/>
              <a:t>-Bae</a:t>
            </a:r>
            <a:r>
              <a:rPr lang="en-US" altLang="ko-KR" sz="1400" dirty="0"/>
              <a:t>, Kyun-Seop. </a:t>
            </a:r>
            <a:r>
              <a:rPr lang="en-US" altLang="ko-KR" sz="1400" dirty="0" err="1"/>
              <a:t>2017a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Ncar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Report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2"/>
              </a:rPr>
              <a:t>https://CRAN.R-</a:t>
            </a:r>
            <a:r>
              <a:rPr lang="en-US" altLang="ko-KR" sz="1400" dirty="0" err="1">
                <a:hlinkClick r:id="rId2"/>
              </a:rPr>
              <a:t>project.org</a:t>
            </a:r>
            <a:r>
              <a:rPr lang="en-US" altLang="ko-KR" sz="1400" dirty="0">
                <a:hlinkClick r:id="rId2"/>
              </a:rPr>
              <a:t>/package=</a:t>
            </a:r>
            <a:r>
              <a:rPr lang="en-US" altLang="ko-KR" sz="1400" dirty="0" err="1">
                <a:hlinkClick r:id="rId2"/>
              </a:rPr>
              <a:t>ncar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 smtClean="0"/>
              <a:t>-Bae, Kyun-Seop. </a:t>
            </a:r>
            <a:r>
              <a:rPr lang="en-US" altLang="ko-KR" sz="1400" dirty="0" err="1" smtClean="0"/>
              <a:t>2017b</a:t>
            </a:r>
            <a:r>
              <a:rPr lang="en-US" altLang="ko-KR" sz="1400" dirty="0"/>
              <a:t>. </a:t>
            </a:r>
            <a:r>
              <a:rPr lang="en-US" altLang="ko-KR" sz="1400" i="1" dirty="0" err="1"/>
              <a:t>NonCompart</a:t>
            </a:r>
            <a:r>
              <a:rPr lang="en-US" altLang="ko-KR" sz="1400" i="1" dirty="0"/>
              <a:t>: </a:t>
            </a:r>
            <a:r>
              <a:rPr lang="en-US" altLang="ko-KR" sz="1400" i="1" dirty="0" err="1"/>
              <a:t>Noncompartmental</a:t>
            </a:r>
            <a:r>
              <a:rPr lang="en-US" altLang="ko-KR" sz="1400" i="1" dirty="0"/>
              <a:t> Analysis for Pharmacokinetic Data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3"/>
              </a:rPr>
              <a:t>https://CRAN.R-</a:t>
            </a:r>
            <a:r>
              <a:rPr lang="en-US" altLang="ko-KR" sz="1400" dirty="0" err="1">
                <a:hlinkClick r:id="rId3"/>
              </a:rPr>
              <a:t>project.org</a:t>
            </a:r>
            <a:r>
              <a:rPr lang="en-US" altLang="ko-KR" sz="1400" dirty="0">
                <a:hlinkClick r:id="rId3"/>
              </a:rPr>
              <a:t>/package=</a:t>
            </a:r>
            <a:r>
              <a:rPr lang="en-US" altLang="ko-KR" sz="1400" dirty="0" err="1">
                <a:hlinkClick r:id="rId3"/>
              </a:rPr>
              <a:t>NonCompart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 smtClean="0"/>
              <a:t>-Bae</a:t>
            </a:r>
            <a:r>
              <a:rPr lang="en-US" altLang="ko-KR" sz="1400" dirty="0"/>
              <a:t>, Kyun-Seop, and </a:t>
            </a:r>
            <a:r>
              <a:rPr lang="en-US" altLang="ko-KR" sz="1400" dirty="0" err="1"/>
              <a:t>Jee</a:t>
            </a:r>
            <a:r>
              <a:rPr lang="en-US" altLang="ko-KR" sz="1400" dirty="0"/>
              <a:t> Eun Lee. 2017. </a:t>
            </a:r>
            <a:r>
              <a:rPr lang="en-US" altLang="ko-KR" sz="1400" i="1" dirty="0" err="1"/>
              <a:t>Pkr</a:t>
            </a:r>
            <a:r>
              <a:rPr lang="en-US" altLang="ko-KR" sz="1400" i="1" dirty="0"/>
              <a:t>: Pharmacokinetics in R</a:t>
            </a:r>
            <a:r>
              <a:rPr lang="en-US" altLang="ko-KR" sz="1400" dirty="0"/>
              <a:t>. </a:t>
            </a:r>
            <a:r>
              <a:rPr lang="en-US" altLang="ko-KR" sz="1400" dirty="0">
                <a:hlinkClick r:id="rId4"/>
              </a:rPr>
              <a:t>https://CRAN.R-</a:t>
            </a:r>
            <a:r>
              <a:rPr lang="en-US" altLang="ko-KR" sz="1400" dirty="0" err="1">
                <a:hlinkClick r:id="rId4"/>
              </a:rPr>
              <a:t>project.org</a:t>
            </a:r>
            <a:r>
              <a:rPr lang="en-US" altLang="ko-KR" sz="1400" dirty="0">
                <a:hlinkClick r:id="rId4"/>
              </a:rPr>
              <a:t>/package=</a:t>
            </a:r>
            <a:r>
              <a:rPr lang="en-US" altLang="ko-KR" sz="1400" dirty="0" err="1">
                <a:hlinkClick r:id="rId4"/>
              </a:rPr>
              <a:t>pkr</a:t>
            </a:r>
            <a:r>
              <a:rPr lang="en-US" altLang="ko-KR" sz="1400" dirty="0"/>
              <a:t>.</a:t>
            </a:r>
          </a:p>
          <a:p>
            <a:pPr algn="l"/>
            <a:r>
              <a:rPr lang="en-US" altLang="ko-KR" sz="1400" dirty="0" smtClean="0"/>
              <a:t>-</a:t>
            </a:r>
            <a:r>
              <a:rPr lang="en-US" altLang="ko-KR" sz="1400" dirty="0" err="1" smtClean="0"/>
              <a:t>Gabrielsson</a:t>
            </a:r>
            <a:r>
              <a:rPr lang="en-US" altLang="ko-KR" sz="1400" dirty="0" smtClean="0"/>
              <a:t> J, Weiner D. Pharmacokinetic and </a:t>
            </a:r>
            <a:r>
              <a:rPr lang="en-US" altLang="ko-KR" sz="1400" dirty="0" err="1" smtClean="0"/>
              <a:t>Pharmacodynamic</a:t>
            </a:r>
            <a:r>
              <a:rPr lang="en-US" altLang="ko-KR" sz="1400" dirty="0" smtClean="0"/>
              <a:t> Data Analysis - Concepts and Applications. 5th ed. 2016. (ISBN:9198299107).</a:t>
            </a:r>
          </a:p>
          <a:p>
            <a:pPr algn="l"/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057400"/>
            <a:ext cx="5067300" cy="273050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85800" y="80684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 smtClean="0"/>
              <a:t>사용후 궁금한 점이 있다면 </a:t>
            </a:r>
            <a:r>
              <a:rPr lang="en-US" altLang="ko-KR" sz="2000" dirty="0" smtClean="0">
                <a:hlinkClick r:id="rId6"/>
              </a:rPr>
              <a:t>shan@acp.kr</a:t>
            </a:r>
            <a:r>
              <a:rPr lang="ko-KR" altLang="en-US" sz="2000" dirty="0" smtClean="0"/>
              <a:t>로 알려주세요</a:t>
            </a:r>
            <a:r>
              <a:rPr lang="en-US" altLang="ko-KR" sz="2000" dirty="0" smtClean="0"/>
              <a:t>.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166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비구획 분석이란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농도가 표현되어 있는 곡선에서 아무런 가정을 하지 않고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r>
              <a:rPr lang="ko-KR" altLang="en-US" dirty="0" smtClean="0"/>
              <a:t>최대농도 </a:t>
            </a:r>
            <a:r>
              <a:rPr lang="en-US" altLang="ko-KR" dirty="0"/>
              <a:t>(</a:t>
            </a:r>
            <a:r>
              <a:rPr lang="en-US" altLang="ko-KR" dirty="0" err="1"/>
              <a:t>C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 </a:t>
            </a:r>
            <a:r>
              <a:rPr lang="ko-KR" altLang="en-US" dirty="0"/>
              <a:t>및 최대농도에 도달하는 시간 </a:t>
            </a:r>
            <a:r>
              <a:rPr lang="en-US" altLang="ko-KR" dirty="0"/>
              <a:t>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max</a:t>
            </a:r>
            <a:r>
              <a:rPr lang="en-US" altLang="ko-KR" dirty="0"/>
              <a:t>), </a:t>
            </a:r>
            <a:r>
              <a:rPr lang="ko-KR" altLang="en-US" dirty="0"/>
              <a:t>전체 시간</a:t>
            </a:r>
            <a:r>
              <a:rPr lang="en-US" altLang="ko-KR" dirty="0"/>
              <a:t>-</a:t>
            </a:r>
            <a:r>
              <a:rPr lang="ko-KR" altLang="en-US" dirty="0"/>
              <a:t>농도 곡선의 면적 </a:t>
            </a:r>
            <a:r>
              <a:rPr lang="en-US" altLang="ko-KR" dirty="0"/>
              <a:t>(Area under the time-concentration curve, AUC</a:t>
            </a:r>
            <a:r>
              <a:rPr lang="en-US" altLang="ko-KR" dirty="0" smtClean="0"/>
              <a:t>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293142"/>
            <a:ext cx="3653189" cy="256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비구획 분석 작업 흐름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en-US" altLang="ko-KR" dirty="0" smtClean="0"/>
              <a:t>WNL</a:t>
            </a:r>
          </a:p>
          <a:p>
            <a:pPr lvl="1"/>
            <a:r>
              <a:rPr kumimoji="1" lang="ko-KR" altLang="en-US" dirty="0" smtClean="0"/>
              <a:t>임상시험 자료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R</a:t>
            </a:r>
            <a:r>
              <a:rPr kumimoji="1" lang="ko-KR" altLang="en-US" dirty="0" smtClean="0"/>
              <a:t>에서 자료 변형</a:t>
            </a:r>
            <a:endParaRPr kumimoji="1" lang="en-US" altLang="ko-KR" dirty="0" smtClean="0"/>
          </a:p>
          <a:p>
            <a:pPr lvl="1"/>
            <a:r>
              <a:rPr kumimoji="1" lang="ko-KR" altLang="en-US" b="1" dirty="0" smtClean="0">
                <a:solidFill>
                  <a:srgbClr val="FF0000"/>
                </a:solidFill>
              </a:rPr>
              <a:t>파일 생성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(</a:t>
            </a:r>
            <a:r>
              <a:rPr kumimoji="1" lang="en-US" altLang="ko-KR" b="1" dirty="0">
                <a:solidFill>
                  <a:srgbClr val="FF0000"/>
                </a:solidFill>
              </a:rPr>
              <a:t>WNL</a:t>
            </a:r>
            <a:r>
              <a:rPr kumimoji="1" lang="ko-KR" altLang="en-US" b="1" dirty="0">
                <a:solidFill>
                  <a:srgbClr val="FF0000"/>
                </a:solidFill>
              </a:rPr>
              <a:t>용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-US" altLang="ko-KR" dirty="0" smtClean="0"/>
              <a:t>WNL</a:t>
            </a:r>
            <a:r>
              <a:rPr kumimoji="1" lang="ko-KR" altLang="en-US" dirty="0" smtClean="0"/>
              <a:t>에서 비구획분석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파일 생성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통계 용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통계분석</a:t>
            </a:r>
            <a:r>
              <a:rPr kumimoji="1" lang="en-US" altLang="ko-KR" dirty="0" smtClean="0"/>
              <a:t> (R or SAS)</a:t>
            </a:r>
          </a:p>
          <a:p>
            <a:pPr lvl="1"/>
            <a:r>
              <a:rPr kumimoji="1" lang="ko-KR" altLang="en-US" dirty="0" smtClean="0"/>
              <a:t>보고서 작성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r>
              <a:rPr kumimoji="1" lang="en-US" altLang="ko-KR" dirty="0" smtClean="0"/>
              <a:t>R</a:t>
            </a:r>
          </a:p>
          <a:p>
            <a:pPr lvl="1"/>
            <a:r>
              <a:rPr kumimoji="1" lang="ko-KR" altLang="en-US" dirty="0" smtClean="0"/>
              <a:t>임상시험 자료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R</a:t>
            </a:r>
            <a:r>
              <a:rPr kumimoji="1" lang="ko-KR" altLang="en-US" dirty="0" smtClean="0"/>
              <a:t>에서 자료 변형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비구획분석 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통계 분석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 보고서 작성 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403648" y="4284908"/>
            <a:ext cx="7566780" cy="2462104"/>
            <a:chOff x="1403648" y="4284908"/>
            <a:chExt cx="7566780" cy="24621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2252" y="4284908"/>
              <a:ext cx="4378176" cy="2462104"/>
            </a:xfrm>
            <a:prstGeom prst="rect">
              <a:avLst/>
            </a:prstGeom>
          </p:spPr>
        </p:pic>
        <p:sp>
          <p:nvSpPr>
            <p:cNvPr id="5" name="텍스트 상자 4"/>
            <p:cNvSpPr txBox="1"/>
            <p:nvPr/>
          </p:nvSpPr>
          <p:spPr>
            <a:xfrm>
              <a:off x="1403648" y="6021288"/>
              <a:ext cx="27318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smtClean="0"/>
                <a:t>임상시험 자료의 오류발견</a:t>
              </a:r>
              <a:r>
                <a:rPr kumimoji="1" lang="en-US" altLang="ko-KR" dirty="0" smtClean="0"/>
                <a:t>!</a:t>
              </a:r>
              <a:endParaRPr kumimoji="1" lang="ko-KR" altLang="en-US" dirty="0"/>
            </a:p>
          </p:txBody>
        </p:sp>
        <p:cxnSp>
          <p:nvCxnSpPr>
            <p:cNvPr id="7" name="직선 화살표 연결선 6"/>
            <p:cNvCxnSpPr>
              <a:stCxn id="5" idx="3"/>
            </p:cNvCxnSpPr>
            <p:nvPr/>
          </p:nvCxnSpPr>
          <p:spPr>
            <a:xfrm flipV="1">
              <a:off x="4135486" y="6093296"/>
              <a:ext cx="456766" cy="1126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NonCompart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ncar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pkr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비구획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약동학</a:t>
            </a:r>
            <a:r>
              <a:rPr lang="ko-KR" altLang="en-US" dirty="0" smtClean="0"/>
              <a:t> 분석을 쉽게 해 주는 프로그램</a:t>
            </a:r>
            <a:endParaRPr lang="en-US" altLang="ko-KR" dirty="0"/>
          </a:p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비용</a:t>
            </a:r>
            <a:r>
              <a:rPr lang="en-US" altLang="ko-KR" b="1" dirty="0" smtClean="0"/>
              <a:t>: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WinNonLin</a:t>
            </a:r>
            <a:r>
              <a:rPr lang="en-US" altLang="ko-KR" dirty="0" smtClean="0"/>
              <a:t> (~$</a:t>
            </a:r>
            <a:r>
              <a:rPr lang="en-US" altLang="ko-KR" dirty="0" err="1" smtClean="0"/>
              <a:t>5k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yr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와 동일한 결과를 얻을 수 있음을 반복적으로 확인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시각화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숫자 계산 뿐만 아니라 시각화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농도</a:t>
            </a:r>
            <a:r>
              <a:rPr lang="en-US" altLang="ko-KR" dirty="0" smtClean="0"/>
              <a:t>-</a:t>
            </a:r>
            <a:r>
              <a:rPr lang="ko-KR" altLang="en-US" dirty="0" smtClean="0"/>
              <a:t>시간 곡선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용량군</a:t>
            </a:r>
            <a:r>
              <a:rPr lang="ko-KR" altLang="en-US" dirty="0" smtClean="0"/>
              <a:t> 별 </a:t>
            </a:r>
            <a:r>
              <a:rPr lang="ko-KR" altLang="en-US" dirty="0" err="1" smtClean="0"/>
              <a:t>파라메터의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forest plot </a:t>
            </a:r>
            <a:r>
              <a:rPr lang="ko-KR" altLang="en-US" dirty="0" smtClean="0"/>
              <a:t>등의 유용한 그림도 쉽게 그릴 수 있습니다</a:t>
            </a:r>
            <a:r>
              <a:rPr lang="en-US" altLang="ko-KR" dirty="0" smtClean="0"/>
              <a:t>.- </a:t>
            </a:r>
          </a:p>
          <a:p>
            <a:pPr lvl="1"/>
            <a:r>
              <a:rPr lang="ko-KR" altLang="en-US" b="1" dirty="0" smtClean="0"/>
              <a:t>표준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CDISC SDTM </a:t>
            </a:r>
            <a:r>
              <a:rPr lang="ko-KR" altLang="en-US" dirty="0" smtClean="0"/>
              <a:t>표준을 따르는 용어를 사용</a:t>
            </a:r>
            <a:endParaRPr lang="en-US" altLang="ko-KR" dirty="0"/>
          </a:p>
          <a:p>
            <a:pPr lvl="1"/>
            <a:r>
              <a:rPr lang="ko-KR" altLang="en-US" b="1" dirty="0" smtClean="0"/>
              <a:t>속도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>R</a:t>
            </a:r>
            <a:r>
              <a:rPr lang="ko-KR" altLang="en-US" dirty="0" smtClean="0"/>
              <a:t>을 통한 빠른 계산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연속성</a:t>
            </a:r>
            <a:r>
              <a:rPr lang="en-US" altLang="ko-KR" b="1" dirty="0" smtClean="0"/>
              <a:t>: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재현가능한</a:t>
            </a:r>
            <a:r>
              <a:rPr lang="ko-KR" altLang="en-US" dirty="0" smtClean="0"/>
              <a:t> 연구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8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hlinkClick r:id="rId2"/>
              </a:rPr>
              <a:t>https://</a:t>
            </a:r>
            <a:r>
              <a:rPr lang="en-US" altLang="ko-KR" dirty="0" err="1" smtClean="0">
                <a:hlinkClick r:id="rId2"/>
              </a:rPr>
              <a:t>cran.r-project.org</a:t>
            </a:r>
            <a:r>
              <a:rPr lang="en-US" altLang="ko-KR" dirty="0" smtClean="0">
                <a:hlinkClick r:id="rId2"/>
              </a:rPr>
              <a:t>/package=</a:t>
            </a:r>
            <a:r>
              <a:rPr lang="en-US" altLang="ko-KR" dirty="0" err="1" smtClean="0">
                <a:hlinkClick r:id="rId2"/>
              </a:rPr>
              <a:t>NonCompart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521671"/>
            <a:ext cx="9108504" cy="392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2627784" y="3212976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1763688" y="4005064"/>
            <a:ext cx="86409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1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예시 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에는 </a:t>
            </a:r>
            <a:r>
              <a:rPr lang="en-US" altLang="ko-KR" dirty="0" smtClean="0"/>
              <a:t>theophylline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Indomethacin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약동학</a:t>
            </a:r>
            <a:r>
              <a:rPr lang="ko-KR" altLang="en-US" dirty="0" smtClean="0"/>
              <a:t> 데이터가 내장되어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err="1" smtClean="0"/>
              <a:t>Theoph</a:t>
            </a:r>
            <a:r>
              <a:rPr lang="en-US" altLang="ko-KR" dirty="0" smtClean="0"/>
              <a:t>: </a:t>
            </a:r>
          </a:p>
          <a:p>
            <a:pPr lvl="1"/>
            <a:r>
              <a:rPr lang="en-US" altLang="ko-KR" dirty="0" smtClean="0"/>
              <a:t>theophylline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약동학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err="1" smtClean="0"/>
              <a:t>320mg</a:t>
            </a:r>
            <a:r>
              <a:rPr lang="en-US" altLang="ko-KR" dirty="0" smtClean="0"/>
              <a:t> PO </a:t>
            </a:r>
            <a:r>
              <a:rPr lang="ko-KR" altLang="en-US" dirty="0" err="1" smtClean="0"/>
              <a:t>단회투여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0~24</a:t>
            </a:r>
            <a:r>
              <a:rPr lang="ko-KR" altLang="en-US" dirty="0" smtClean="0"/>
              <a:t>시간 채혈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NONMEM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run </a:t>
            </a:r>
            <a:r>
              <a:rPr lang="ko-KR" altLang="en-US" dirty="0" smtClean="0"/>
              <a:t>폴더의 </a:t>
            </a:r>
            <a:r>
              <a:rPr lang="en-US" altLang="ko-KR" dirty="0" smtClean="0"/>
              <a:t>THEOPP </a:t>
            </a:r>
            <a:r>
              <a:rPr lang="ko-KR" altLang="en-US" dirty="0" smtClean="0"/>
              <a:t>데이터와 동일</a:t>
            </a:r>
            <a:endParaRPr lang="en-US" altLang="ko-KR" dirty="0" smtClean="0"/>
          </a:p>
          <a:p>
            <a:r>
              <a:rPr lang="en-US" altLang="ko-KR" b="1" dirty="0" err="1" smtClean="0"/>
              <a:t>Indometh</a:t>
            </a:r>
            <a:r>
              <a:rPr lang="en-US" altLang="ko-KR" dirty="0" smtClean="0"/>
              <a:t>: </a:t>
            </a:r>
          </a:p>
          <a:p>
            <a:pPr lvl="1"/>
            <a:r>
              <a:rPr lang="en-US" altLang="ko-KR" dirty="0" smtClean="0"/>
              <a:t>Indomethacin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약동학</a:t>
            </a:r>
            <a:r>
              <a:rPr lang="ko-KR" altLang="en-US" dirty="0" smtClean="0"/>
              <a:t> 데이터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6</a:t>
            </a:r>
            <a:r>
              <a:rPr lang="ko-KR" altLang="en-US" dirty="0" smtClean="0"/>
              <a:t>명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err="1" smtClean="0"/>
              <a:t>25mg</a:t>
            </a:r>
            <a:r>
              <a:rPr lang="en-US" altLang="ko-KR" dirty="0" smtClean="0"/>
              <a:t> IV bolus </a:t>
            </a:r>
            <a:r>
              <a:rPr lang="ko-KR" altLang="en-US" dirty="0" err="1" smtClean="0"/>
              <a:t>단회투여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0~8</a:t>
            </a:r>
            <a:r>
              <a:rPr lang="ko-KR" altLang="en-US" dirty="0" smtClean="0"/>
              <a:t>시간 채혈</a:t>
            </a:r>
            <a:r>
              <a:rPr lang="en-US" altLang="ko-KR" dirty="0" smtClean="0"/>
              <a:t>(0, 0.25, 0.5, 0.75, 1, 1.25, 2, 3, 4, 5, 6, 8 h)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77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기초 작업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설치하기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불러오기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도움 </a:t>
            </a:r>
            <a:r>
              <a:rPr lang="ko-KR" altLang="en-US" dirty="0" err="1" smtClean="0"/>
              <a:t>필요할때</a:t>
            </a:r>
            <a:r>
              <a:rPr lang="en-US" altLang="ko-KR" dirty="0" smtClean="0"/>
              <a:t>..</a:t>
            </a:r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8863"/>
            <a:ext cx="31051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32" y="5085184"/>
            <a:ext cx="118110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24" y="2328863"/>
            <a:ext cx="4749561" cy="413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763688" y="5630019"/>
            <a:ext cx="249853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016752" y="2825496"/>
            <a:ext cx="438912" cy="3291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7092280" y="4005064"/>
            <a:ext cx="438912" cy="35948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8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 &amp; 나눔고딕">
      <a:majorFont>
        <a:latin typeface="Garamond"/>
        <a:ea typeface="나눔고딕"/>
        <a:cs typeface=""/>
      </a:majorFont>
      <a:minorFont>
        <a:latin typeface="Garamond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469</Words>
  <Application>Microsoft Macintosh PowerPoint</Application>
  <PresentationFormat>화면 슬라이드 쇼(4:3)</PresentationFormat>
  <Paragraphs>93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나눔고딕</vt:lpstr>
      <vt:lpstr>맑은 고딕</vt:lpstr>
      <vt:lpstr>Arial</vt:lpstr>
      <vt:lpstr>Garamond</vt:lpstr>
      <vt:lpstr>Office 테마</vt:lpstr>
      <vt:lpstr>R을 사용한 비구획분석 (NCA)</vt:lpstr>
      <vt:lpstr>목적</vt:lpstr>
      <vt:lpstr>비구획 분석이란</vt:lpstr>
      <vt:lpstr>비구획 분석 작업 흐름</vt:lpstr>
      <vt:lpstr>PowerPoint 프레젠테이션</vt:lpstr>
      <vt:lpstr>NonCompart, ncar, pkr</vt:lpstr>
      <vt:lpstr>CRAN</vt:lpstr>
      <vt:lpstr>예시 자료</vt:lpstr>
      <vt:lpstr>기초 작업</vt:lpstr>
      <vt:lpstr>기본 자료</vt:lpstr>
      <vt:lpstr>NonCompart</vt:lpstr>
      <vt:lpstr>tblNCA(): 전체 대상자 비구획분석</vt:lpstr>
      <vt:lpstr>sNCA(): 한명만 비구획분석</vt:lpstr>
      <vt:lpstr>각 파라메터의 의미를 알고싶으면?</vt:lpstr>
      <vt:lpstr>ncar</vt:lpstr>
      <vt:lpstr>ncar 소개</vt:lpstr>
      <vt:lpstr>txtNCA()</vt:lpstr>
      <vt:lpstr>pdfNCA()</vt:lpstr>
      <vt:lpstr>pkr</vt:lpstr>
      <vt:lpstr>plotPK()</vt:lpstr>
      <vt:lpstr>인터넷 웹브라우져를 통한  비구획분석</vt:lpstr>
      <vt:lpstr>pkrshiny</vt:lpstr>
      <vt:lpstr>예시</vt:lpstr>
      <vt:lpstr>PowerPoint 프레젠테이션</vt:lpstr>
      <vt:lpstr>PowerPoint 프레젠테이션</vt:lpstr>
      <vt:lpstr>결론</vt:lpstr>
      <vt:lpstr>매뉴얼 책</vt:lpstr>
      <vt:lpstr>감사합니다. 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NCA by R</dc:title>
  <dc:creator>Sungpil Han MD/PhD</dc:creator>
  <cp:lastModifiedBy>Han, Sungpil</cp:lastModifiedBy>
  <cp:revision>78</cp:revision>
  <dcterms:created xsi:type="dcterms:W3CDTF">2017-11-01T08:07:39Z</dcterms:created>
  <dcterms:modified xsi:type="dcterms:W3CDTF">2017-11-06T08:03:50Z</dcterms:modified>
</cp:coreProperties>
</file>